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3"/>
    <p:sldId id="257" r:id="rId34"/>
    <p:sldId id="258" r:id="rId35"/>
    <p:sldId id="259" r:id="rId36"/>
    <p:sldId id="260" r:id="rId37"/>
    <p:sldId id="261" r:id="rId38"/>
    <p:sldId id="262" r:id="rId39"/>
    <p:sldId id="263" r:id="rId40"/>
    <p:sldId id="264" r:id="rId41"/>
    <p:sldId id="265" r:id="rId42"/>
    <p:sldId id="266" r:id="rId43"/>
    <p:sldId id="267" r:id="rId44"/>
    <p:sldId id="268" r:id="rId45"/>
    <p:sldId id="269" r:id="rId46"/>
    <p:sldId id="270" r:id="rId4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Vidaloka" charset="1" panose="02000504000000020004"/>
      <p:regular r:id="rId10"/>
    </p:embeddedFont>
    <p:embeddedFont>
      <p:font typeface="ABeeZee" charset="1" panose="02000000000000000000"/>
      <p:regular r:id="rId11"/>
    </p:embeddedFont>
    <p:embeddedFont>
      <p:font typeface="ABeeZee Bold" charset="1" panose="02000000000000000000"/>
      <p:regular r:id="rId12"/>
    </p:embeddedFont>
    <p:embeddedFont>
      <p:font typeface="ABeeZee Italics" charset="1" panose="02000000000000000000"/>
      <p:regular r:id="rId13"/>
    </p:embeddedFont>
    <p:embeddedFont>
      <p:font typeface="ABeeZee Bold Italics" charset="1" panose="02000000000000000000"/>
      <p:regular r:id="rId14"/>
    </p:embeddedFont>
    <p:embeddedFont>
      <p:font typeface="Montserrat" charset="1" panose="00000500000000000000"/>
      <p:regular r:id="rId15"/>
    </p:embeddedFont>
    <p:embeddedFont>
      <p:font typeface="Montserrat Bold" charset="1" panose="00000800000000000000"/>
      <p:regular r:id="rId16"/>
    </p:embeddedFont>
    <p:embeddedFont>
      <p:font typeface="Montserrat Italics" charset="1" panose="00000500000000000000"/>
      <p:regular r:id="rId17"/>
    </p:embeddedFont>
    <p:embeddedFont>
      <p:font typeface="Montserrat Bold Italics" charset="1" panose="00000800000000000000"/>
      <p:regular r:id="rId18"/>
    </p:embeddedFont>
    <p:embeddedFont>
      <p:font typeface="Montserrat Thin" charset="1" panose="00000300000000000000"/>
      <p:regular r:id="rId19"/>
    </p:embeddedFont>
    <p:embeddedFont>
      <p:font typeface="Montserrat Thin Italics" charset="1" panose="00000300000000000000"/>
      <p:regular r:id="rId20"/>
    </p:embeddedFont>
    <p:embeddedFont>
      <p:font typeface="Montserrat Extra-Light" charset="1" panose="00000300000000000000"/>
      <p:regular r:id="rId21"/>
    </p:embeddedFont>
    <p:embeddedFont>
      <p:font typeface="Montserrat Extra-Light Italics" charset="1" panose="00000300000000000000"/>
      <p:regular r:id="rId22"/>
    </p:embeddedFont>
    <p:embeddedFont>
      <p:font typeface="Montserrat Light" charset="1" panose="00000400000000000000"/>
      <p:regular r:id="rId23"/>
    </p:embeddedFont>
    <p:embeddedFont>
      <p:font typeface="Montserrat Light Italics" charset="1" panose="00000400000000000000"/>
      <p:regular r:id="rId24"/>
    </p:embeddedFont>
    <p:embeddedFont>
      <p:font typeface="Montserrat Medium" charset="1" panose="00000600000000000000"/>
      <p:regular r:id="rId25"/>
    </p:embeddedFont>
    <p:embeddedFont>
      <p:font typeface="Montserrat Medium Italics" charset="1" panose="00000600000000000000"/>
      <p:regular r:id="rId26"/>
    </p:embeddedFont>
    <p:embeddedFont>
      <p:font typeface="Montserrat Semi-Bold" charset="1" panose="00000700000000000000"/>
      <p:regular r:id="rId27"/>
    </p:embeddedFont>
    <p:embeddedFont>
      <p:font typeface="Montserrat Semi-Bold Italics" charset="1" panose="00000700000000000000"/>
      <p:regular r:id="rId28"/>
    </p:embeddedFont>
    <p:embeddedFont>
      <p:font typeface="Montserrat Ultra-Bold" charset="1" panose="00000900000000000000"/>
      <p:regular r:id="rId29"/>
    </p:embeddedFont>
    <p:embeddedFont>
      <p:font typeface="Montserrat Ultra-Bold Italics" charset="1" panose="00000900000000000000"/>
      <p:regular r:id="rId30"/>
    </p:embeddedFont>
    <p:embeddedFont>
      <p:font typeface="Montserrat Heavy" charset="1" panose="00000A00000000000000"/>
      <p:regular r:id="rId31"/>
    </p:embeddedFont>
    <p:embeddedFont>
      <p:font typeface="Montserrat Heavy Italics" charset="1" panose="00000A0000000000000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slides/slide1.xml" Type="http://schemas.openxmlformats.org/officeDocument/2006/relationships/slide"/><Relationship Id="rId34" Target="slides/slide2.xml" Type="http://schemas.openxmlformats.org/officeDocument/2006/relationships/slide"/><Relationship Id="rId35" Target="slides/slide3.xml" Type="http://schemas.openxmlformats.org/officeDocument/2006/relationships/slide"/><Relationship Id="rId36" Target="slides/slide4.xml" Type="http://schemas.openxmlformats.org/officeDocument/2006/relationships/slide"/><Relationship Id="rId37" Target="slides/slide5.xml" Type="http://schemas.openxmlformats.org/officeDocument/2006/relationships/slide"/><Relationship Id="rId38" Target="slides/slide6.xml" Type="http://schemas.openxmlformats.org/officeDocument/2006/relationships/slide"/><Relationship Id="rId39" Target="slides/slide7.xml" Type="http://schemas.openxmlformats.org/officeDocument/2006/relationships/slide"/><Relationship Id="rId4" Target="theme/theme1.xml" Type="http://schemas.openxmlformats.org/officeDocument/2006/relationships/theme"/><Relationship Id="rId40" Target="slides/slide8.xml" Type="http://schemas.openxmlformats.org/officeDocument/2006/relationships/slide"/><Relationship Id="rId41" Target="slides/slide9.xml" Type="http://schemas.openxmlformats.org/officeDocument/2006/relationships/slide"/><Relationship Id="rId42" Target="slides/slide10.xml" Type="http://schemas.openxmlformats.org/officeDocument/2006/relationships/slide"/><Relationship Id="rId43" Target="slides/slide11.xml" Type="http://schemas.openxmlformats.org/officeDocument/2006/relationships/slide"/><Relationship Id="rId44" Target="slides/slide12.xml" Type="http://schemas.openxmlformats.org/officeDocument/2006/relationships/slide"/><Relationship Id="rId45" Target="slides/slide13.xml" Type="http://schemas.openxmlformats.org/officeDocument/2006/relationships/slide"/><Relationship Id="rId46" Target="slides/slide14.xml" Type="http://schemas.openxmlformats.org/officeDocument/2006/relationships/slide"/><Relationship Id="rId47" Target="slides/slide15.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grpSp>
        <p:nvGrpSpPr>
          <p:cNvPr name="Group 7" id="7"/>
          <p:cNvGrpSpPr/>
          <p:nvPr/>
        </p:nvGrpSpPr>
        <p:grpSpPr>
          <a:xfrm rot="0">
            <a:off x="7977462" y="0"/>
            <a:ext cx="10310538" cy="10287000"/>
            <a:chOff x="0" y="0"/>
            <a:chExt cx="13747384" cy="13716000"/>
          </a:xfrm>
        </p:grpSpPr>
        <p:sp>
          <p:nvSpPr>
            <p:cNvPr name="Freeform 8" id="8"/>
            <p:cNvSpPr/>
            <p:nvPr/>
          </p:nvSpPr>
          <p:spPr>
            <a:xfrm flipH="false" flipV="false" rot="0">
              <a:off x="0" y="0"/>
              <a:ext cx="13747369" cy="13716000"/>
            </a:xfrm>
            <a:custGeom>
              <a:avLst/>
              <a:gdLst/>
              <a:ahLst/>
              <a:cxnLst/>
              <a:rect r="r" b="b" t="t" l="l"/>
              <a:pathLst>
                <a:path h="13716000" w="13747369">
                  <a:moveTo>
                    <a:pt x="12021185" y="0"/>
                  </a:moveTo>
                  <a:lnTo>
                    <a:pt x="13747369" y="0"/>
                  </a:lnTo>
                  <a:lnTo>
                    <a:pt x="13747369" y="13716000"/>
                  </a:lnTo>
                  <a:lnTo>
                    <a:pt x="0" y="13716000"/>
                  </a:lnTo>
                  <a:lnTo>
                    <a:pt x="12021185" y="0"/>
                  </a:lnTo>
                  <a:close/>
                </a:path>
              </a:pathLst>
            </a:custGeom>
            <a:solidFill>
              <a:srgbClr val="1C2431"/>
            </a:solidFill>
          </p:spPr>
        </p:sp>
      </p:grpSp>
      <p:sp>
        <p:nvSpPr>
          <p:cNvPr name="AutoShape 9" id="9"/>
          <p:cNvSpPr/>
          <p:nvPr/>
        </p:nvSpPr>
        <p:spPr>
          <a:xfrm rot="4439">
            <a:off x="1773004" y="7727499"/>
            <a:ext cx="14752877" cy="0"/>
          </a:xfrm>
          <a:prstGeom prst="line">
            <a:avLst/>
          </a:prstGeom>
          <a:ln cap="rnd" w="9525">
            <a:solidFill>
              <a:srgbClr val="FFFFFF"/>
            </a:solidFill>
            <a:prstDash val="solid"/>
            <a:headEnd type="none" len="sm" w="sm"/>
            <a:tailEnd type="none" len="sm" w="sm"/>
          </a:ln>
        </p:spPr>
      </p:sp>
      <p:sp>
        <p:nvSpPr>
          <p:cNvPr name="Freeform 10" id="10"/>
          <p:cNvSpPr/>
          <p:nvPr/>
        </p:nvSpPr>
        <p:spPr>
          <a:xfrm flipH="false" flipV="false" rot="0">
            <a:off x="30" y="15"/>
            <a:ext cx="18298856" cy="10286984"/>
          </a:xfrm>
          <a:custGeom>
            <a:avLst/>
            <a:gdLst/>
            <a:ahLst/>
            <a:cxnLst/>
            <a:rect r="r" b="b" t="t" l="l"/>
            <a:pathLst>
              <a:path h="10286984" w="18298856">
                <a:moveTo>
                  <a:pt x="0" y="0"/>
                </a:moveTo>
                <a:lnTo>
                  <a:pt x="18298856" y="0"/>
                </a:lnTo>
                <a:lnTo>
                  <a:pt x="18298856" y="10286983"/>
                </a:lnTo>
                <a:lnTo>
                  <a:pt x="0" y="10286983"/>
                </a:lnTo>
                <a:lnTo>
                  <a:pt x="0" y="0"/>
                </a:lnTo>
                <a:close/>
              </a:path>
            </a:pathLst>
          </a:custGeom>
          <a:blipFill>
            <a:blip r:embed="rId2"/>
            <a:stretch>
              <a:fillRect l="0" t="-59" r="-6" b="-6"/>
            </a:stretch>
          </a:blipFill>
        </p:spPr>
      </p:sp>
      <p:grpSp>
        <p:nvGrpSpPr>
          <p:cNvPr name="Group 11" id="11"/>
          <p:cNvGrpSpPr/>
          <p:nvPr/>
        </p:nvGrpSpPr>
        <p:grpSpPr>
          <a:xfrm rot="-5400000">
            <a:off x="3339807" y="-3350199"/>
            <a:ext cx="10287000" cy="16987394"/>
            <a:chOff x="0" y="0"/>
            <a:chExt cx="13716000" cy="22649858"/>
          </a:xfrm>
        </p:grpSpPr>
        <p:sp>
          <p:nvSpPr>
            <p:cNvPr name="Freeform 12" id="12"/>
            <p:cNvSpPr/>
            <p:nvPr/>
          </p:nvSpPr>
          <p:spPr>
            <a:xfrm flipH="false" flipV="false" rot="0">
              <a:off x="0" y="0"/>
              <a:ext cx="13716000" cy="22649814"/>
            </a:xfrm>
            <a:custGeom>
              <a:avLst/>
              <a:gdLst/>
              <a:ahLst/>
              <a:cxnLst/>
              <a:rect r="r" b="b" t="t" l="l"/>
              <a:pathLst>
                <a:path h="22649814" w="13716000">
                  <a:moveTo>
                    <a:pt x="13716000" y="3939667"/>
                  </a:moveTo>
                  <a:lnTo>
                    <a:pt x="13716000" y="9586341"/>
                  </a:lnTo>
                  <a:lnTo>
                    <a:pt x="13716000" y="22649814"/>
                  </a:lnTo>
                  <a:lnTo>
                    <a:pt x="0" y="10551922"/>
                  </a:lnTo>
                  <a:lnTo>
                    <a:pt x="0" y="4550156"/>
                  </a:lnTo>
                  <a:lnTo>
                    <a:pt x="0" y="0"/>
                  </a:lnTo>
                  <a:lnTo>
                    <a:pt x="13716000" y="0"/>
                  </a:lnTo>
                  <a:lnTo>
                    <a:pt x="13716000" y="3939667"/>
                  </a:lnTo>
                  <a:close/>
                </a:path>
              </a:pathLst>
            </a:custGeom>
            <a:solidFill>
              <a:srgbClr val="000000">
                <a:alpha val="60000"/>
              </a:srgbClr>
            </a:solidFill>
          </p:spPr>
        </p:sp>
      </p:grpSp>
      <p:sp>
        <p:nvSpPr>
          <p:cNvPr name="TextBox 13" id="13"/>
          <p:cNvSpPr txBox="true"/>
          <p:nvPr/>
        </p:nvSpPr>
        <p:spPr>
          <a:xfrm rot="0">
            <a:off x="2385065" y="1685874"/>
            <a:ext cx="11705239" cy="7449837"/>
          </a:xfrm>
          <a:prstGeom prst="rect">
            <a:avLst/>
          </a:prstGeom>
        </p:spPr>
        <p:txBody>
          <a:bodyPr anchor="t" rtlCol="false" tIns="0" lIns="0" bIns="0" rIns="0">
            <a:spAutoFit/>
          </a:bodyPr>
          <a:lstStyle/>
          <a:p>
            <a:pPr algn="l">
              <a:lnSpc>
                <a:spcPts val="8521"/>
              </a:lnSpc>
            </a:pPr>
            <a:r>
              <a:rPr lang="en-US" sz="7890" spc="431">
                <a:solidFill>
                  <a:srgbClr val="FFFFFF"/>
                </a:solidFill>
                <a:latin typeface="Arimo"/>
              </a:rPr>
              <a:t>CHATBOT DEPLOYMENT WITH IBM CLOUD WATSON ASSISTENT </a:t>
            </a:r>
          </a:p>
          <a:p>
            <a:pPr algn="l">
              <a:lnSpc>
                <a:spcPts val="8521"/>
              </a:lnSpc>
            </a:pPr>
            <a:r>
              <a:rPr lang="en-US" sz="7890" spc="431">
                <a:solidFill>
                  <a:srgbClr val="FFFFFF"/>
                </a:solidFill>
                <a:latin typeface="Arimo"/>
              </a:rPr>
              <a:t>         </a:t>
            </a:r>
          </a:p>
          <a:p>
            <a:pPr algn="l">
              <a:lnSpc>
                <a:spcPts val="8521"/>
              </a:lnSpc>
            </a:pPr>
            <a:r>
              <a:rPr lang="en-US" sz="7890" spc="431">
                <a:solidFill>
                  <a:srgbClr val="FFFFFF"/>
                </a:solidFill>
                <a:latin typeface="Arimo"/>
              </a:rPr>
              <a:t>        </a:t>
            </a:r>
          </a:p>
          <a:p>
            <a:pPr algn="l">
              <a:lnSpc>
                <a:spcPts val="3771"/>
              </a:lnSpc>
            </a:pPr>
            <a:r>
              <a:rPr lang="en-US" sz="3492" spc="431">
                <a:solidFill>
                  <a:srgbClr val="FFFFFF"/>
                </a:solidFill>
                <a:latin typeface="Arimo"/>
              </a:rPr>
              <a:t> </a:t>
            </a:r>
            <a:r>
              <a:rPr lang="en-US" sz="3492" spc="431">
                <a:solidFill>
                  <a:srgbClr val="FFFFFF"/>
                </a:solidFill>
                <a:latin typeface="Arimo Bold"/>
              </a:rPr>
              <a:t>PRESENTED by</a:t>
            </a:r>
          </a:p>
          <a:p>
            <a:pPr algn="l">
              <a:lnSpc>
                <a:spcPts val="3771"/>
              </a:lnSpc>
            </a:pPr>
            <a:r>
              <a:rPr lang="en-US" sz="3492" spc="431">
                <a:solidFill>
                  <a:srgbClr val="FFFFFF"/>
                </a:solidFill>
                <a:latin typeface="Arimo Bold"/>
              </a:rPr>
              <a:t>             M. YUVARAJ</a:t>
            </a:r>
          </a:p>
        </p:txBody>
      </p:sp>
      <p:sp>
        <p:nvSpPr>
          <p:cNvPr name="AutoShape 14" id="14"/>
          <p:cNvSpPr/>
          <p:nvPr/>
        </p:nvSpPr>
        <p:spPr>
          <a:xfrm rot="4421">
            <a:off x="1773004" y="7727499"/>
            <a:ext cx="14810027" cy="0"/>
          </a:xfrm>
          <a:prstGeom prst="line">
            <a:avLst/>
          </a:prstGeom>
          <a:ln cap="rnd" w="9525">
            <a:solidFill>
              <a:srgbClr val="FFFFFF"/>
            </a:soli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0" y="1326547"/>
            <a:ext cx="14676118" cy="1978482"/>
          </a:xfrm>
          <a:prstGeom prst="rect">
            <a:avLst/>
          </a:prstGeom>
        </p:spPr>
        <p:txBody>
          <a:bodyPr anchor="t" rtlCol="false" tIns="0" lIns="0" bIns="0" rIns="0">
            <a:spAutoFit/>
          </a:bodyPr>
          <a:lstStyle/>
          <a:p>
            <a:pPr algn="l">
              <a:lnSpc>
                <a:spcPts val="7200"/>
              </a:lnSpc>
            </a:pPr>
            <a:r>
              <a:rPr lang="en-US" sz="6000">
                <a:solidFill>
                  <a:srgbClr val="FFFFFF"/>
                </a:solidFill>
                <a:latin typeface="Arimo Bold"/>
              </a:rPr>
              <a:t>CODING</a:t>
            </a:r>
            <a:r>
              <a:rPr lang="en-US" sz="6000">
                <a:solidFill>
                  <a:srgbClr val="FFFFFF"/>
                </a:solidFill>
                <a:latin typeface="Arimo"/>
              </a:rPr>
              <a:t> </a:t>
            </a:r>
          </a:p>
        </p:txBody>
      </p:sp>
      <p:sp>
        <p:nvSpPr>
          <p:cNvPr name="TextBox 8" id="8"/>
          <p:cNvSpPr txBox="true"/>
          <p:nvPr/>
        </p:nvSpPr>
        <p:spPr>
          <a:xfrm rot="0">
            <a:off x="1805940" y="3458034"/>
            <a:ext cx="14676118" cy="5344962"/>
          </a:xfrm>
          <a:prstGeom prst="rect">
            <a:avLst/>
          </a:prstGeom>
        </p:spPr>
        <p:txBody>
          <a:bodyPr anchor="t" rtlCol="false" tIns="0" lIns="0" bIns="0" rIns="0">
            <a:spAutoFit/>
          </a:bodyPr>
          <a:lstStyle/>
          <a:p>
            <a:pPr algn="l">
              <a:lnSpc>
                <a:spcPts val="4320"/>
              </a:lnSpc>
            </a:pPr>
            <a:r>
              <a:rPr lang="en-US" sz="3000">
                <a:solidFill>
                  <a:srgbClr val="FFFFFF"/>
                </a:solidFill>
                <a:latin typeface="Arimo Bold"/>
              </a:rPr>
              <a:t>Create a python application</a:t>
            </a:r>
          </a:p>
          <a:p>
            <a:pPr algn="l">
              <a:lnSpc>
                <a:spcPts val="4320"/>
              </a:lnSpc>
            </a:pPr>
            <a:r>
              <a:rPr lang="en-US" sz="3000">
                <a:solidFill>
                  <a:srgbClr val="FFFFFF"/>
                </a:solidFill>
                <a:latin typeface="Arimo Bold"/>
              </a:rPr>
              <a:t> “hello.py” script that prints “Hello, World!” when executed.</a:t>
            </a:r>
          </a:p>
          <a:p>
            <a:pPr algn="l">
              <a:lnSpc>
                <a:spcPts val="4320"/>
              </a:lnSpc>
            </a:pPr>
            <a:r>
              <a:rPr lang="en-US" sz="3000">
                <a:solidFill>
                  <a:srgbClr val="FFFFFF"/>
                </a:solidFill>
                <a:latin typeface="Arimo Bold"/>
              </a:rPr>
              <a:t># hello.py</a:t>
            </a:r>
          </a:p>
          <a:p>
            <a:pPr algn="l">
              <a:lnSpc>
                <a:spcPts val="4320"/>
              </a:lnSpc>
            </a:pPr>
            <a:r>
              <a:rPr lang="en-US" sz="3000">
                <a:solidFill>
                  <a:srgbClr val="FFFFFF"/>
                </a:solidFill>
                <a:latin typeface="Arimo Bold"/>
              </a:rPr>
              <a:t> print(“Hello, World!”)</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0" y="1662762"/>
            <a:ext cx="14676118" cy="1978482"/>
          </a:xfrm>
          <a:prstGeom prst="rect">
            <a:avLst/>
          </a:prstGeom>
        </p:spPr>
        <p:txBody>
          <a:bodyPr anchor="t" rtlCol="false" tIns="0" lIns="0" bIns="0" rIns="0">
            <a:spAutoFit/>
          </a:bodyPr>
          <a:lstStyle/>
          <a:p>
            <a:pPr algn="l">
              <a:lnSpc>
                <a:spcPts val="6480"/>
              </a:lnSpc>
            </a:pPr>
            <a:r>
              <a:rPr lang="en-US" sz="5400">
                <a:solidFill>
                  <a:srgbClr val="FFFFFF"/>
                </a:solidFill>
                <a:latin typeface="Arimo Bold"/>
              </a:rPr>
              <a:t>Create</a:t>
            </a:r>
            <a:r>
              <a:rPr lang="en-US" sz="5400">
                <a:solidFill>
                  <a:srgbClr val="374151"/>
                </a:solidFill>
                <a:latin typeface="Arimo Bold"/>
              </a:rPr>
              <a:t> </a:t>
            </a:r>
            <a:r>
              <a:rPr lang="en-US" sz="5400">
                <a:solidFill>
                  <a:srgbClr val="FFFFFF"/>
                </a:solidFill>
                <a:latin typeface="Arimo Bold"/>
              </a:rPr>
              <a:t>a Dockerfile</a:t>
            </a:r>
          </a:p>
          <a:p>
            <a:pPr algn="l">
              <a:lnSpc>
                <a:spcPts val="6480"/>
              </a:lnSpc>
            </a:pPr>
            <a:r>
              <a:rPr lang="en-US" sz="5400">
                <a:solidFill>
                  <a:srgbClr val="FFFFFF"/>
                </a:solidFill>
                <a:latin typeface="Arimo Bold"/>
              </a:rPr>
              <a:t>Create a file named "Dockerfile" (no file extension) in the same directory as your Python script.</a:t>
            </a:r>
          </a:p>
          <a:p>
            <a:pPr algn="l">
              <a:lnSpc>
                <a:spcPts val="6480"/>
              </a:lnSpc>
            </a:pPr>
          </a:p>
        </p:txBody>
      </p:sp>
      <p:sp>
        <p:nvSpPr>
          <p:cNvPr name="TextBox 8" id="8"/>
          <p:cNvSpPr txBox="true"/>
          <p:nvPr/>
        </p:nvSpPr>
        <p:spPr>
          <a:xfrm rot="0">
            <a:off x="1805942" y="3505659"/>
            <a:ext cx="7521912" cy="5297337"/>
          </a:xfrm>
          <a:prstGeom prst="rect">
            <a:avLst/>
          </a:prstGeom>
        </p:spPr>
        <p:txBody>
          <a:bodyPr anchor="t" rtlCol="false" tIns="0" lIns="0" bIns="0" rIns="0">
            <a:spAutoFit/>
          </a:bodyPr>
          <a:lstStyle/>
          <a:p>
            <a:pPr algn="l" marL="502206" indent="-251103" lvl="1">
              <a:lnSpc>
                <a:spcPts val="3596"/>
              </a:lnSpc>
              <a:buFont typeface="Arial"/>
              <a:buChar char="•"/>
            </a:pPr>
            <a:r>
              <a:rPr lang="en-US" sz="2775">
                <a:solidFill>
                  <a:srgbClr val="FFFFFF"/>
                </a:solidFill>
                <a:latin typeface="Arimo Bold"/>
              </a:rPr>
              <a:t># Use an official Python runtime as the base image FROM python:3.9</a:t>
            </a:r>
          </a:p>
          <a:p>
            <a:pPr algn="l" marL="502206" indent="-251103" lvl="1">
              <a:lnSpc>
                <a:spcPts val="3596"/>
              </a:lnSpc>
              <a:buFont typeface="Arial"/>
              <a:buChar char="•"/>
            </a:pPr>
            <a:r>
              <a:rPr lang="en-US" sz="2775">
                <a:solidFill>
                  <a:srgbClr val="FFFFFF"/>
                </a:solidFill>
                <a:latin typeface="Arimo Bold"/>
              </a:rPr>
              <a:t># Set the working directory within the container WORKDIR /app</a:t>
            </a:r>
          </a:p>
          <a:p>
            <a:pPr algn="l" marL="502206" indent="-251103" lvl="1">
              <a:lnSpc>
                <a:spcPts val="3596"/>
              </a:lnSpc>
              <a:buFont typeface="Arial"/>
              <a:buChar char="•"/>
            </a:pPr>
            <a:r>
              <a:rPr lang="en-US" sz="2775">
                <a:solidFill>
                  <a:srgbClr val="FFFFFF"/>
                </a:solidFill>
                <a:latin typeface="Arimo Bold"/>
              </a:rPr>
              <a:t> # Copy the Python application code into the container COPY hello.py . </a:t>
            </a:r>
          </a:p>
          <a:p>
            <a:pPr algn="l" marL="502206" indent="-251103" lvl="1">
              <a:lnSpc>
                <a:spcPts val="3596"/>
              </a:lnSpc>
              <a:buFont typeface="Arial"/>
              <a:buChar char="•"/>
            </a:pPr>
            <a:r>
              <a:rPr lang="en-US" sz="2775">
                <a:solidFill>
                  <a:srgbClr val="FFFFFF"/>
                </a:solidFill>
                <a:latin typeface="Arimo Bold"/>
              </a:rPr>
              <a:t># Run the Python script when the container start</a:t>
            </a:r>
          </a:p>
          <a:p>
            <a:pPr algn="l" marL="502206" indent="-251103" lvl="1">
              <a:lnSpc>
                <a:spcPts val="3596"/>
              </a:lnSpc>
              <a:buFont typeface="Arial"/>
              <a:buChar char="•"/>
            </a:pPr>
            <a:r>
              <a:rPr lang="en-US" sz="2775">
                <a:solidFill>
                  <a:srgbClr val="FFFFFF"/>
                </a:solidFill>
                <a:latin typeface="Arimo Bold"/>
              </a:rPr>
              <a:t>s CMD ["python", "hello.py"]</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2313340" y="1758378"/>
            <a:ext cx="14676118" cy="1978482"/>
          </a:xfrm>
          <a:prstGeom prst="rect">
            <a:avLst/>
          </a:prstGeom>
        </p:spPr>
        <p:txBody>
          <a:bodyPr anchor="t" rtlCol="false" tIns="0" lIns="0" bIns="0" rIns="0">
            <a:spAutoFit/>
          </a:bodyPr>
          <a:lstStyle/>
          <a:p>
            <a:pPr algn="l">
              <a:lnSpc>
                <a:spcPts val="7200"/>
              </a:lnSpc>
            </a:pPr>
            <a:r>
              <a:rPr lang="en-US" sz="6000">
                <a:solidFill>
                  <a:srgbClr val="FFFFFF"/>
                </a:solidFill>
                <a:latin typeface="Arimo Bold"/>
              </a:rPr>
              <a:t>OUTPUT</a:t>
            </a:r>
            <a:r>
              <a:rPr lang="en-US" sz="6000">
                <a:solidFill>
                  <a:srgbClr val="FFFFFF"/>
                </a:solidFill>
                <a:latin typeface="Arimo"/>
              </a:rPr>
              <a:t> </a:t>
            </a:r>
          </a:p>
        </p:txBody>
      </p:sp>
      <p:sp>
        <p:nvSpPr>
          <p:cNvPr name="TextBox 8" id="8"/>
          <p:cNvSpPr txBox="true"/>
          <p:nvPr/>
        </p:nvSpPr>
        <p:spPr>
          <a:xfrm rot="0">
            <a:off x="2313340" y="4024811"/>
            <a:ext cx="6739218" cy="5344962"/>
          </a:xfrm>
          <a:prstGeom prst="rect">
            <a:avLst/>
          </a:prstGeom>
        </p:spPr>
        <p:txBody>
          <a:bodyPr anchor="t" rtlCol="false" tIns="0" lIns="0" bIns="0" rIns="0">
            <a:spAutoFit/>
          </a:bodyPr>
          <a:lstStyle/>
          <a:p>
            <a:pPr algn="l">
              <a:lnSpc>
                <a:spcPts val="4320"/>
              </a:lnSpc>
            </a:pPr>
            <a:r>
              <a:rPr lang="en-US" sz="3000">
                <a:solidFill>
                  <a:srgbClr val="FFFFFF"/>
                </a:solidFill>
                <a:latin typeface="Arimo Bold"/>
              </a:rPr>
              <a:t>You should see the “Hello, World!” message printed in the terminal.</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0" y="1326547"/>
            <a:ext cx="14676118" cy="1978482"/>
          </a:xfrm>
          <a:prstGeom prst="rect">
            <a:avLst/>
          </a:prstGeom>
        </p:spPr>
        <p:txBody>
          <a:bodyPr anchor="t" rtlCol="false" tIns="0" lIns="0" bIns="0" rIns="0">
            <a:spAutoFit/>
          </a:bodyPr>
          <a:lstStyle/>
          <a:p>
            <a:pPr algn="l">
              <a:lnSpc>
                <a:spcPts val="7200"/>
              </a:lnSpc>
            </a:pPr>
            <a:r>
              <a:rPr lang="en-US" sz="6000">
                <a:solidFill>
                  <a:srgbClr val="FFFFFF"/>
                </a:solidFill>
                <a:latin typeface="Arimo Bold"/>
              </a:rPr>
              <a:t>BEST PRACTICES </a:t>
            </a:r>
          </a:p>
        </p:txBody>
      </p:sp>
      <p:sp>
        <p:nvSpPr>
          <p:cNvPr name="TextBox 8" id="8"/>
          <p:cNvSpPr txBox="true"/>
          <p:nvPr/>
        </p:nvSpPr>
        <p:spPr>
          <a:xfrm rot="0">
            <a:off x="1805942" y="3458034"/>
            <a:ext cx="8358580" cy="5344962"/>
          </a:xfrm>
          <a:prstGeom prst="rect">
            <a:avLst/>
          </a:prstGeom>
        </p:spPr>
        <p:txBody>
          <a:bodyPr anchor="t" rtlCol="false" tIns="0" lIns="0" bIns="0" rIns="0">
            <a:spAutoFit/>
          </a:bodyPr>
          <a:lstStyle/>
          <a:p>
            <a:pPr algn="l" marL="542925" indent="-271462" lvl="1">
              <a:lnSpc>
                <a:spcPts val="4320"/>
              </a:lnSpc>
              <a:buFont typeface="Arial"/>
              <a:buChar char="•"/>
            </a:pPr>
            <a:r>
              <a:rPr lang="en-US" sz="3000">
                <a:solidFill>
                  <a:srgbClr val="FFFFFF"/>
                </a:solidFill>
                <a:latin typeface="Arimo Bold"/>
              </a:rPr>
              <a:t>To make the most out of IBM Cloud Watson Assistant and IBM Container Registry, businesses should follow some best practices. These include proper training of the chatbot, continuous monitoring and optimization, regular updates, and leveraging the analytics capabilities to gain insights and improve the chatbot’s performance.</a:t>
            </a:r>
          </a:p>
        </p:txBody>
      </p:sp>
      <p:sp>
        <p:nvSpPr>
          <p:cNvPr name="Freeform 9" id="9"/>
          <p:cNvSpPr/>
          <p:nvPr/>
        </p:nvSpPr>
        <p:spPr>
          <a:xfrm flipH="false" flipV="false" rot="0">
            <a:off x="10160001" y="2294097"/>
            <a:ext cx="7652988" cy="6554619"/>
          </a:xfrm>
          <a:custGeom>
            <a:avLst/>
            <a:gdLst/>
            <a:ahLst/>
            <a:cxnLst/>
            <a:rect r="r" b="b" t="t" l="l"/>
            <a:pathLst>
              <a:path h="6554619" w="7652988">
                <a:moveTo>
                  <a:pt x="0" y="0"/>
                </a:moveTo>
                <a:lnTo>
                  <a:pt x="7652988" y="0"/>
                </a:lnTo>
                <a:lnTo>
                  <a:pt x="7652988" y="6554619"/>
                </a:lnTo>
                <a:lnTo>
                  <a:pt x="0" y="6554619"/>
                </a:lnTo>
                <a:lnTo>
                  <a:pt x="0" y="0"/>
                </a:lnTo>
                <a:close/>
              </a:path>
            </a:pathLst>
          </a:custGeom>
          <a:blipFill>
            <a:blip r:embed="rId2"/>
            <a:stretch>
              <a:fillRect l="0" t="-8378" r="0" b="-8378"/>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0" y="1326547"/>
            <a:ext cx="14676118" cy="1978482"/>
          </a:xfrm>
          <a:prstGeom prst="rect">
            <a:avLst/>
          </a:prstGeom>
        </p:spPr>
        <p:txBody>
          <a:bodyPr anchor="t" rtlCol="false" tIns="0" lIns="0" bIns="0" rIns="0">
            <a:spAutoFit/>
          </a:bodyPr>
          <a:lstStyle/>
          <a:p>
            <a:pPr algn="l">
              <a:lnSpc>
                <a:spcPts val="7200"/>
              </a:lnSpc>
            </a:pPr>
            <a:r>
              <a:rPr lang="en-US" sz="6000">
                <a:solidFill>
                  <a:srgbClr val="FFFFFF"/>
                </a:solidFill>
                <a:latin typeface="Arimo Bold"/>
              </a:rPr>
              <a:t>CONCLUSION</a:t>
            </a:r>
            <a:r>
              <a:rPr lang="en-US" sz="6000">
                <a:solidFill>
                  <a:srgbClr val="FFFFFF"/>
                </a:solidFill>
                <a:latin typeface="Arimo"/>
              </a:rPr>
              <a:t> </a:t>
            </a:r>
          </a:p>
        </p:txBody>
      </p:sp>
      <p:sp>
        <p:nvSpPr>
          <p:cNvPr name="TextBox 8" id="8"/>
          <p:cNvSpPr txBox="true"/>
          <p:nvPr/>
        </p:nvSpPr>
        <p:spPr>
          <a:xfrm rot="0">
            <a:off x="1023248" y="3586915"/>
            <a:ext cx="10274828" cy="5344962"/>
          </a:xfrm>
          <a:prstGeom prst="rect">
            <a:avLst/>
          </a:prstGeom>
        </p:spPr>
        <p:txBody>
          <a:bodyPr anchor="t" rtlCol="false" tIns="0" lIns="0" bIns="0" rIns="0">
            <a:spAutoFit/>
          </a:bodyPr>
          <a:lstStyle/>
          <a:p>
            <a:pPr algn="l" marL="542925" indent="-271462" lvl="1">
              <a:lnSpc>
                <a:spcPts val="4320"/>
              </a:lnSpc>
              <a:buFont typeface="Arial"/>
              <a:buChar char="•"/>
            </a:pPr>
            <a:r>
              <a:rPr lang="en-US" sz="3000">
                <a:solidFill>
                  <a:srgbClr val="FFFFFF"/>
                </a:solidFill>
                <a:latin typeface="Arimo Bold"/>
              </a:rPr>
              <a:t>In conclusion, IBM Cloud Watson Assistant and IBM Container Registry provide a powerful combination for streamlining chatbot deployment. By leveraging these tools, businesses can enhance their customer support capabilities, improve operational efficiency, and deliver personalized chatbot experiences. Embrace the power of AI and containerization to take your chatbot deployment to the next level.</a:t>
            </a:r>
          </a:p>
        </p:txBody>
      </p:sp>
      <p:sp>
        <p:nvSpPr>
          <p:cNvPr name="Freeform 9" id="9"/>
          <p:cNvSpPr/>
          <p:nvPr/>
        </p:nvSpPr>
        <p:spPr>
          <a:xfrm flipH="false" flipV="false" rot="0">
            <a:off x="11389515" y="1749795"/>
            <a:ext cx="6685782" cy="6787410"/>
          </a:xfrm>
          <a:custGeom>
            <a:avLst/>
            <a:gdLst/>
            <a:ahLst/>
            <a:cxnLst/>
            <a:rect r="r" b="b" t="t" l="l"/>
            <a:pathLst>
              <a:path h="6787410" w="6685782">
                <a:moveTo>
                  <a:pt x="0" y="0"/>
                </a:moveTo>
                <a:lnTo>
                  <a:pt x="6685782" y="0"/>
                </a:lnTo>
                <a:lnTo>
                  <a:pt x="6685782" y="6787410"/>
                </a:lnTo>
                <a:lnTo>
                  <a:pt x="0" y="6787410"/>
                </a:lnTo>
                <a:lnTo>
                  <a:pt x="0" y="0"/>
                </a:lnTo>
                <a:close/>
              </a:path>
            </a:pathLst>
          </a:custGeom>
          <a:blipFill>
            <a:blip r:embed="rId2"/>
            <a:stretch>
              <a:fillRect l="0" t="-9875" r="0" b="-9875"/>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Freeform 7" id="7"/>
          <p:cNvSpPr/>
          <p:nvPr/>
        </p:nvSpPr>
        <p:spPr>
          <a:xfrm flipH="false" flipV="false" rot="0">
            <a:off x="-241760" y="-529473"/>
            <a:ext cx="18924596" cy="11232390"/>
          </a:xfrm>
          <a:custGeom>
            <a:avLst/>
            <a:gdLst/>
            <a:ahLst/>
            <a:cxnLst/>
            <a:rect r="r" b="b" t="t" l="l"/>
            <a:pathLst>
              <a:path h="11232390" w="18924596">
                <a:moveTo>
                  <a:pt x="0" y="0"/>
                </a:moveTo>
                <a:lnTo>
                  <a:pt x="18924596" y="0"/>
                </a:lnTo>
                <a:lnTo>
                  <a:pt x="18924596" y="11232390"/>
                </a:lnTo>
                <a:lnTo>
                  <a:pt x="0" y="11232390"/>
                </a:lnTo>
                <a:lnTo>
                  <a:pt x="0" y="0"/>
                </a:lnTo>
                <a:close/>
              </a:path>
            </a:pathLst>
          </a:custGeom>
          <a:blipFill>
            <a:blip r:embed="rId2"/>
            <a:stretch>
              <a:fillRect l="0" t="-11002" r="0" b="-11002"/>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2831536" y="516867"/>
            <a:ext cx="14676118" cy="1978482"/>
          </a:xfrm>
          <a:prstGeom prst="rect">
            <a:avLst/>
          </a:prstGeom>
        </p:spPr>
        <p:txBody>
          <a:bodyPr anchor="t" rtlCol="false" tIns="0" lIns="0" bIns="0" rIns="0">
            <a:spAutoFit/>
          </a:bodyPr>
          <a:lstStyle/>
          <a:p>
            <a:pPr algn="l">
              <a:lnSpc>
                <a:spcPts val="7200"/>
              </a:lnSpc>
            </a:pPr>
            <a:r>
              <a:rPr lang="en-US" sz="6000">
                <a:solidFill>
                  <a:srgbClr val="FFFFFF"/>
                </a:solidFill>
                <a:latin typeface="Arimo"/>
              </a:rPr>
              <a:t>INTRODUCTION </a:t>
            </a:r>
          </a:p>
        </p:txBody>
      </p:sp>
      <p:sp>
        <p:nvSpPr>
          <p:cNvPr name="TextBox 8" id="8"/>
          <p:cNvSpPr txBox="true"/>
          <p:nvPr/>
        </p:nvSpPr>
        <p:spPr>
          <a:xfrm rot="0">
            <a:off x="2426697" y="3630551"/>
            <a:ext cx="7467933" cy="14784462"/>
          </a:xfrm>
          <a:prstGeom prst="rect">
            <a:avLst/>
          </a:prstGeom>
        </p:spPr>
        <p:txBody>
          <a:bodyPr anchor="t" rtlCol="false" tIns="0" lIns="0" bIns="0" rIns="0">
            <a:spAutoFit/>
          </a:bodyPr>
          <a:lstStyle/>
          <a:p>
            <a:pPr algn="l">
              <a:lnSpc>
                <a:spcPts val="4320"/>
              </a:lnSpc>
            </a:pPr>
            <a:r>
              <a:rPr lang="en-US" sz="3000">
                <a:solidFill>
                  <a:srgbClr val="FFFFFF"/>
                </a:solidFill>
                <a:latin typeface="ABeeZee Bold"/>
              </a:rPr>
              <a:t>Welcome to the presentation on Streamlining Chatbot Deployment with IBM Cloud Watson Assistant and IBM Container Registry. In this session, we will explore how these powerful tools can help businesses enhance their Chatbot capabilities and streamline the deployment process.</a:t>
            </a:r>
          </a:p>
        </p:txBody>
      </p:sp>
      <p:sp>
        <p:nvSpPr>
          <p:cNvPr name="Freeform 9" id="9"/>
          <p:cNvSpPr/>
          <p:nvPr/>
        </p:nvSpPr>
        <p:spPr>
          <a:xfrm flipH="false" flipV="false" rot="0">
            <a:off x="9986070" y="1520396"/>
            <a:ext cx="7324316" cy="6454584"/>
          </a:xfrm>
          <a:custGeom>
            <a:avLst/>
            <a:gdLst/>
            <a:ahLst/>
            <a:cxnLst/>
            <a:rect r="r" b="b" t="t" l="l"/>
            <a:pathLst>
              <a:path h="6454584" w="7324316">
                <a:moveTo>
                  <a:pt x="0" y="0"/>
                </a:moveTo>
                <a:lnTo>
                  <a:pt x="7324316" y="0"/>
                </a:lnTo>
                <a:lnTo>
                  <a:pt x="7324316" y="6454584"/>
                </a:lnTo>
                <a:lnTo>
                  <a:pt x="0" y="6454584"/>
                </a:lnTo>
                <a:lnTo>
                  <a:pt x="0" y="0"/>
                </a:lnTo>
                <a:close/>
              </a:path>
            </a:pathLst>
          </a:custGeom>
          <a:blipFill>
            <a:blip r:embed="rId2"/>
            <a:stretch>
              <a:fillRect l="0" t="-6737" r="0" b="-6737"/>
            </a:stretch>
          </a:blipFill>
        </p:spPr>
      </p:sp>
    </p:spTree>
  </p:cSld>
  <p:clrMapOvr>
    <a:masterClrMapping/>
  </p:clrMapOvr>
</p:sld>
</file>

<file path=ppt/slides/slide3.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4369930" y="781818"/>
            <a:ext cx="14676118" cy="1978482"/>
          </a:xfrm>
          <a:prstGeom prst="rect">
            <a:avLst/>
          </a:prstGeom>
        </p:spPr>
        <p:txBody>
          <a:bodyPr anchor="t" rtlCol="false" tIns="0" lIns="0" bIns="0" rIns="0">
            <a:spAutoFit/>
          </a:bodyPr>
          <a:lstStyle/>
          <a:p>
            <a:pPr algn="l">
              <a:lnSpc>
                <a:spcPts val="7200"/>
              </a:lnSpc>
            </a:pPr>
            <a:r>
              <a:rPr lang="en-US" sz="6000">
                <a:solidFill>
                  <a:srgbClr val="FFFFFF"/>
                </a:solidFill>
                <a:latin typeface="Arimo"/>
              </a:rPr>
              <a:t>WHY CHATBOT MATTER</a:t>
            </a:r>
          </a:p>
        </p:txBody>
      </p:sp>
      <p:sp>
        <p:nvSpPr>
          <p:cNvPr name="TextBox 8" id="8"/>
          <p:cNvSpPr txBox="true"/>
          <p:nvPr/>
        </p:nvSpPr>
        <p:spPr>
          <a:xfrm rot="0">
            <a:off x="5194118" y="3520229"/>
            <a:ext cx="7939236" cy="4773768"/>
          </a:xfrm>
          <a:prstGeom prst="rect">
            <a:avLst/>
          </a:prstGeom>
        </p:spPr>
        <p:txBody>
          <a:bodyPr anchor="t" rtlCol="false" tIns="0" lIns="0" bIns="0" rIns="0">
            <a:spAutoFit/>
          </a:bodyPr>
          <a:lstStyle/>
          <a:p>
            <a:pPr algn="l" marL="502206" indent="-251103" lvl="1">
              <a:lnSpc>
                <a:spcPts val="3196"/>
              </a:lnSpc>
              <a:buFont typeface="Arial"/>
              <a:buChar char="•"/>
            </a:pPr>
            <a:r>
              <a:rPr lang="en-US" sz="2775">
                <a:solidFill>
                  <a:srgbClr val="FFFFFF"/>
                </a:solidFill>
                <a:latin typeface="Montserrat Bold"/>
              </a:rPr>
              <a:t>Chatbots have become an essential part of customer service, providing instant and personalized assistance. However, deploying and managing chatbots can be complex. IBM Cloud Watson Assistant and IBM Container Registry offer a comprehensive solution to simplify the process, enabling businesses to deliver efficient and seamless chatbot experiences.</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4532877" y="751929"/>
            <a:ext cx="11084510" cy="1768363"/>
          </a:xfrm>
          <a:prstGeom prst="rect">
            <a:avLst/>
          </a:prstGeom>
        </p:spPr>
        <p:txBody>
          <a:bodyPr anchor="t" rtlCol="false" tIns="0" lIns="0" bIns="0" rIns="0">
            <a:spAutoFit/>
          </a:bodyPr>
          <a:lstStyle/>
          <a:p>
            <a:pPr algn="l">
              <a:lnSpc>
                <a:spcPts val="6480"/>
              </a:lnSpc>
            </a:pPr>
            <a:r>
              <a:rPr lang="en-US" sz="5400">
                <a:solidFill>
                  <a:srgbClr val="FFFFFF"/>
                </a:solidFill>
                <a:latin typeface="Arimo Bold"/>
              </a:rPr>
              <a:t>UNDERSTANDING IBM CLOUD WATSON ASSISTENT </a:t>
            </a:r>
          </a:p>
        </p:txBody>
      </p:sp>
      <p:sp>
        <p:nvSpPr>
          <p:cNvPr name="TextBox 8" id="8"/>
          <p:cNvSpPr txBox="true"/>
          <p:nvPr/>
        </p:nvSpPr>
        <p:spPr>
          <a:xfrm rot="0">
            <a:off x="4532877" y="3939081"/>
            <a:ext cx="10219839" cy="4651800"/>
          </a:xfrm>
          <a:prstGeom prst="rect">
            <a:avLst/>
          </a:prstGeom>
        </p:spPr>
        <p:txBody>
          <a:bodyPr anchor="t" rtlCol="false" tIns="0" lIns="0" bIns="0" rIns="0">
            <a:spAutoFit/>
          </a:bodyPr>
          <a:lstStyle/>
          <a:p>
            <a:pPr algn="l">
              <a:lnSpc>
                <a:spcPts val="4320"/>
              </a:lnSpc>
            </a:pPr>
            <a:r>
              <a:rPr lang="en-US" sz="3000">
                <a:solidFill>
                  <a:srgbClr val="FFFFFF"/>
                </a:solidFill>
                <a:latin typeface="Montserrat Bold"/>
              </a:rPr>
              <a:t>IBM Cloud Watson Assistant is an AI-powered chatbot platform that allows businesses to build, train, and deploy chatbots across multiple channels. It leverages natural language processing and machine learning to understand user queries and provide accurate responses, making it an ideal choice for businesses looking to enhance their customer support capabilities.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2" y="3605965"/>
            <a:ext cx="7602879" cy="5325912"/>
          </a:xfrm>
          <a:prstGeom prst="rect">
            <a:avLst/>
          </a:prstGeom>
        </p:spPr>
        <p:txBody>
          <a:bodyPr anchor="t" rtlCol="false" tIns="0" lIns="0" bIns="0" rIns="0">
            <a:spAutoFit/>
          </a:bodyPr>
          <a:lstStyle/>
          <a:p>
            <a:pPr algn="l">
              <a:lnSpc>
                <a:spcPts val="4320"/>
              </a:lnSpc>
            </a:pPr>
            <a:r>
              <a:rPr lang="en-US" sz="3000">
                <a:solidFill>
                  <a:srgbClr val="FFFFFF"/>
                </a:solidFill>
                <a:latin typeface="Montserrat Bold"/>
              </a:rPr>
              <a:t>To ensure seamless deployment and scalability of chatbots, IBM Container Registry provides a secure and reliable platform. It allows businesses to store, manage, and deploy containerized chatbot applications, enabling effortless scalability and reducing infrastructure complexities.</a:t>
            </a:r>
          </a:p>
        </p:txBody>
      </p:sp>
      <p:sp>
        <p:nvSpPr>
          <p:cNvPr name="TextBox 8" id="8"/>
          <p:cNvSpPr txBox="true"/>
          <p:nvPr/>
        </p:nvSpPr>
        <p:spPr>
          <a:xfrm rot="0">
            <a:off x="2012408" y="1355121"/>
            <a:ext cx="15918981" cy="1594978"/>
          </a:xfrm>
          <a:prstGeom prst="rect">
            <a:avLst/>
          </a:prstGeom>
        </p:spPr>
        <p:txBody>
          <a:bodyPr anchor="t" rtlCol="false" tIns="0" lIns="0" bIns="0" rIns="0">
            <a:spAutoFit/>
          </a:bodyPr>
          <a:lstStyle/>
          <a:p>
            <a:pPr algn="l">
              <a:lnSpc>
                <a:spcPts val="7200"/>
              </a:lnSpc>
            </a:pPr>
            <a:r>
              <a:rPr lang="en-US" sz="6000">
                <a:solidFill>
                  <a:srgbClr val="FFFFFF"/>
                </a:solidFill>
                <a:latin typeface="Vidaloka Bold"/>
              </a:rPr>
              <a:t>Leveraging IBM Container Registry</a:t>
            </a:r>
          </a:p>
        </p:txBody>
      </p:sp>
      <p:sp>
        <p:nvSpPr>
          <p:cNvPr name="Freeform 9" id="9"/>
          <p:cNvSpPr/>
          <p:nvPr/>
        </p:nvSpPr>
        <p:spPr>
          <a:xfrm flipH="false" flipV="false" rot="0">
            <a:off x="10292067" y="2995820"/>
            <a:ext cx="6502401" cy="5981778"/>
          </a:xfrm>
          <a:custGeom>
            <a:avLst/>
            <a:gdLst/>
            <a:ahLst/>
            <a:cxnLst/>
            <a:rect r="r" b="b" t="t" l="l"/>
            <a:pathLst>
              <a:path h="5981778" w="6502401">
                <a:moveTo>
                  <a:pt x="0" y="0"/>
                </a:moveTo>
                <a:lnTo>
                  <a:pt x="6502401" y="0"/>
                </a:lnTo>
                <a:lnTo>
                  <a:pt x="6502401" y="5981777"/>
                </a:lnTo>
                <a:lnTo>
                  <a:pt x="0" y="5981777"/>
                </a:lnTo>
                <a:lnTo>
                  <a:pt x="0" y="0"/>
                </a:lnTo>
                <a:close/>
              </a:path>
            </a:pathLst>
          </a:custGeom>
          <a:blipFill>
            <a:blip r:embed="rId2"/>
            <a:stretch>
              <a:fillRect l="0" t="-17939" r="0" b="-17939"/>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2102823" y="705790"/>
            <a:ext cx="14676118" cy="1978482"/>
          </a:xfrm>
          <a:prstGeom prst="rect">
            <a:avLst/>
          </a:prstGeom>
        </p:spPr>
        <p:txBody>
          <a:bodyPr anchor="t" rtlCol="false" tIns="0" lIns="0" bIns="0" rIns="0">
            <a:spAutoFit/>
          </a:bodyPr>
          <a:lstStyle/>
          <a:p>
            <a:pPr algn="l">
              <a:lnSpc>
                <a:spcPts val="7200"/>
              </a:lnSpc>
            </a:pPr>
            <a:r>
              <a:rPr lang="en-US" sz="6000">
                <a:solidFill>
                  <a:srgbClr val="FFFFFF"/>
                </a:solidFill>
                <a:latin typeface="Arimo Bold"/>
              </a:rPr>
              <a:t>IBM</a:t>
            </a:r>
            <a:r>
              <a:rPr lang="en-US" sz="6000">
                <a:solidFill>
                  <a:srgbClr val="FFFFFF"/>
                </a:solidFill>
                <a:latin typeface="Arimo"/>
              </a:rPr>
              <a:t> </a:t>
            </a:r>
            <a:r>
              <a:rPr lang="en-US" sz="6000">
                <a:solidFill>
                  <a:srgbClr val="FFFFFF"/>
                </a:solidFill>
                <a:latin typeface="Arimo Bold"/>
              </a:rPr>
              <a:t>CONTAINER</a:t>
            </a:r>
            <a:r>
              <a:rPr lang="en-US" sz="6000">
                <a:solidFill>
                  <a:srgbClr val="FFFFFF"/>
                </a:solidFill>
                <a:latin typeface="Arimo"/>
              </a:rPr>
              <a:t> </a:t>
            </a:r>
            <a:r>
              <a:rPr lang="en-US" sz="6000">
                <a:solidFill>
                  <a:srgbClr val="FFFFFF"/>
                </a:solidFill>
                <a:latin typeface="Arimo Bold"/>
              </a:rPr>
              <a:t>REGISTRY</a:t>
            </a:r>
            <a:r>
              <a:rPr lang="en-US" sz="6000">
                <a:solidFill>
                  <a:srgbClr val="FFFFFF"/>
                </a:solidFill>
                <a:latin typeface="Arimo"/>
              </a:rPr>
              <a:t> </a:t>
            </a:r>
          </a:p>
        </p:txBody>
      </p:sp>
      <p:sp>
        <p:nvSpPr>
          <p:cNvPr name="TextBox 8" id="8"/>
          <p:cNvSpPr txBox="true"/>
          <p:nvPr/>
        </p:nvSpPr>
        <p:spPr>
          <a:xfrm rot="0">
            <a:off x="1805942" y="3477084"/>
            <a:ext cx="8223636" cy="5325912"/>
          </a:xfrm>
          <a:prstGeom prst="rect">
            <a:avLst/>
          </a:prstGeom>
        </p:spPr>
        <p:txBody>
          <a:bodyPr anchor="t" rtlCol="false" tIns="0" lIns="0" bIns="0" rIns="0">
            <a:spAutoFit/>
          </a:bodyPr>
          <a:lstStyle/>
          <a:p>
            <a:pPr algn="l" marL="502206" indent="-251103" lvl="1">
              <a:lnSpc>
                <a:spcPts val="3996"/>
              </a:lnSpc>
              <a:buFont typeface="Arial"/>
              <a:buChar char="•"/>
            </a:pPr>
            <a:r>
              <a:rPr lang="en-US" sz="2775">
                <a:solidFill>
                  <a:srgbClr val="FFFFFF"/>
                </a:solidFill>
                <a:latin typeface="Montserrat Bold"/>
              </a:rPr>
              <a:t>With IBM Cloud Watson Assistant and IBM Container Registry, the chatbot deployment process is streamlined. From building and training the chatbot using Watson Assistant to containerizing the application and deploying it using Container Registry, businesses can achieve faster time-to-market and efficiently manage their chatbot infrastructure.</a:t>
            </a:r>
          </a:p>
        </p:txBody>
      </p:sp>
      <p:sp>
        <p:nvSpPr>
          <p:cNvPr name="Freeform 9" id="9"/>
          <p:cNvSpPr/>
          <p:nvPr/>
        </p:nvSpPr>
        <p:spPr>
          <a:xfrm flipH="false" flipV="false" rot="0">
            <a:off x="10121018" y="3498039"/>
            <a:ext cx="8098836" cy="5138560"/>
          </a:xfrm>
          <a:custGeom>
            <a:avLst/>
            <a:gdLst/>
            <a:ahLst/>
            <a:cxnLst/>
            <a:rect r="r" b="b" t="t" l="l"/>
            <a:pathLst>
              <a:path h="5138560" w="8098836">
                <a:moveTo>
                  <a:pt x="0" y="0"/>
                </a:moveTo>
                <a:lnTo>
                  <a:pt x="8098836" y="0"/>
                </a:lnTo>
                <a:lnTo>
                  <a:pt x="8098836" y="5138561"/>
                </a:lnTo>
                <a:lnTo>
                  <a:pt x="0" y="5138561"/>
                </a:lnTo>
                <a:lnTo>
                  <a:pt x="0" y="0"/>
                </a:lnTo>
                <a:close/>
              </a:path>
            </a:pathLst>
          </a:custGeom>
          <a:blipFill>
            <a:blip r:embed="rId2"/>
            <a:stretch>
              <a:fillRect l="-4428" t="0" r="-4428"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3046674" y="1096644"/>
            <a:ext cx="9141274" cy="1461617"/>
          </a:xfrm>
          <a:prstGeom prst="rect">
            <a:avLst/>
          </a:prstGeom>
        </p:spPr>
        <p:txBody>
          <a:bodyPr anchor="t" rtlCol="false" tIns="0" lIns="0" bIns="0" rIns="0">
            <a:spAutoFit/>
          </a:bodyPr>
          <a:lstStyle/>
          <a:p>
            <a:pPr algn="l">
              <a:lnSpc>
                <a:spcPts val="6480"/>
              </a:lnSpc>
            </a:pPr>
            <a:r>
              <a:rPr lang="en-US" sz="5400">
                <a:solidFill>
                  <a:srgbClr val="FFFFFF"/>
                </a:solidFill>
                <a:latin typeface="Arimo Bold"/>
              </a:rPr>
              <a:t>ENHANSING</a:t>
            </a:r>
            <a:r>
              <a:rPr lang="en-US" sz="5400">
                <a:solidFill>
                  <a:srgbClr val="FFFFFF"/>
                </a:solidFill>
                <a:latin typeface="Arimo"/>
              </a:rPr>
              <a:t> </a:t>
            </a:r>
            <a:r>
              <a:rPr lang="en-US" sz="5400">
                <a:solidFill>
                  <a:srgbClr val="FFFFFF"/>
                </a:solidFill>
                <a:latin typeface="Arimo Bold"/>
              </a:rPr>
              <a:t>CUSTOMER</a:t>
            </a:r>
          </a:p>
          <a:p>
            <a:pPr algn="l">
              <a:lnSpc>
                <a:spcPts val="6480"/>
              </a:lnSpc>
            </a:pPr>
            <a:r>
              <a:rPr lang="en-US" sz="5400">
                <a:solidFill>
                  <a:srgbClr val="FFFFFF"/>
                </a:solidFill>
                <a:latin typeface="Arimo Bold"/>
              </a:rPr>
              <a:t>EXPERIENCE</a:t>
            </a:r>
          </a:p>
        </p:txBody>
      </p:sp>
      <p:sp>
        <p:nvSpPr>
          <p:cNvPr name="TextBox 8" id="8"/>
          <p:cNvSpPr txBox="true"/>
          <p:nvPr/>
        </p:nvSpPr>
        <p:spPr>
          <a:xfrm rot="0">
            <a:off x="1805940" y="3477084"/>
            <a:ext cx="8385572" cy="5325912"/>
          </a:xfrm>
          <a:prstGeom prst="rect">
            <a:avLst/>
          </a:prstGeom>
        </p:spPr>
        <p:txBody>
          <a:bodyPr anchor="t" rtlCol="false" tIns="0" lIns="0" bIns="0" rIns="0">
            <a:spAutoFit/>
          </a:bodyPr>
          <a:lstStyle/>
          <a:p>
            <a:pPr algn="l">
              <a:lnSpc>
                <a:spcPts val="4320"/>
              </a:lnSpc>
            </a:pPr>
            <a:r>
              <a:rPr lang="en-US" sz="3000">
                <a:solidFill>
                  <a:srgbClr val="FFFFFF"/>
                </a:solidFill>
                <a:latin typeface="Montserrat Bold"/>
              </a:rPr>
              <a:t>By leveraging the power of IBM Cloud Watson Assistant and IBM Container Registry, businesses can enhance their customer experience. The AI capabilities of Watson Assistant enable chatbots to provide accurate and personalized responses, while the scalability and reliability of Container Registry ensure uninterrupted service availability.</a:t>
            </a:r>
          </a:p>
        </p:txBody>
      </p:sp>
      <p:sp>
        <p:nvSpPr>
          <p:cNvPr name="Freeform 9" id="9"/>
          <p:cNvSpPr/>
          <p:nvPr/>
        </p:nvSpPr>
        <p:spPr>
          <a:xfrm flipH="false" flipV="false" rot="0">
            <a:off x="10670690" y="1079499"/>
            <a:ext cx="6554840" cy="8128000"/>
          </a:xfrm>
          <a:custGeom>
            <a:avLst/>
            <a:gdLst/>
            <a:ahLst/>
            <a:cxnLst/>
            <a:rect r="r" b="b" t="t" l="l"/>
            <a:pathLst>
              <a:path h="8128000" w="6554840">
                <a:moveTo>
                  <a:pt x="0" y="0"/>
                </a:moveTo>
                <a:lnTo>
                  <a:pt x="6554839" y="0"/>
                </a:lnTo>
                <a:lnTo>
                  <a:pt x="6554839" y="8128001"/>
                </a:lnTo>
                <a:lnTo>
                  <a:pt x="0" y="8128001"/>
                </a:lnTo>
                <a:lnTo>
                  <a:pt x="0" y="0"/>
                </a:lnTo>
                <a:close/>
              </a:path>
            </a:pathLst>
          </a:custGeom>
          <a:blipFill>
            <a:blip r:embed="rId2"/>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4342941" y="462887"/>
            <a:ext cx="14676118" cy="1978482"/>
          </a:xfrm>
          <a:prstGeom prst="rect">
            <a:avLst/>
          </a:prstGeom>
        </p:spPr>
        <p:txBody>
          <a:bodyPr anchor="t" rtlCol="false" tIns="0" lIns="0" bIns="0" rIns="0">
            <a:spAutoFit/>
          </a:bodyPr>
          <a:lstStyle/>
          <a:p>
            <a:pPr algn="l">
              <a:lnSpc>
                <a:spcPts val="7200"/>
              </a:lnSpc>
            </a:pPr>
            <a:r>
              <a:rPr lang="en-US" sz="6000">
                <a:solidFill>
                  <a:srgbClr val="FFFFFF"/>
                </a:solidFill>
                <a:latin typeface="Arimo Bold"/>
              </a:rPr>
              <a:t>REAL</a:t>
            </a:r>
            <a:r>
              <a:rPr lang="en-US" sz="6000">
                <a:solidFill>
                  <a:srgbClr val="FFFFFF"/>
                </a:solidFill>
                <a:latin typeface="Arimo"/>
              </a:rPr>
              <a:t> </a:t>
            </a:r>
            <a:r>
              <a:rPr lang="en-US" sz="6000">
                <a:solidFill>
                  <a:srgbClr val="FFFFFF"/>
                </a:solidFill>
                <a:latin typeface="Arimo Bold"/>
              </a:rPr>
              <a:t>WORLD</a:t>
            </a:r>
            <a:r>
              <a:rPr lang="en-US" sz="6000">
                <a:solidFill>
                  <a:srgbClr val="FFFFFF"/>
                </a:solidFill>
                <a:latin typeface="Arimo"/>
              </a:rPr>
              <a:t> </a:t>
            </a:r>
            <a:r>
              <a:rPr lang="en-US" sz="6000">
                <a:solidFill>
                  <a:srgbClr val="FFFFFF"/>
                </a:solidFill>
                <a:latin typeface="Arimo Bold"/>
              </a:rPr>
              <a:t>APPLICATION</a:t>
            </a:r>
            <a:r>
              <a:rPr lang="en-US" sz="6000">
                <a:solidFill>
                  <a:srgbClr val="FFFFFF"/>
                </a:solidFill>
                <a:latin typeface="Arimo"/>
              </a:rPr>
              <a:t> </a:t>
            </a:r>
          </a:p>
        </p:txBody>
      </p:sp>
      <p:sp>
        <p:nvSpPr>
          <p:cNvPr name="TextBox 8" id="8"/>
          <p:cNvSpPr txBox="true"/>
          <p:nvPr/>
        </p:nvSpPr>
        <p:spPr>
          <a:xfrm rot="0">
            <a:off x="9235440" y="2824935"/>
            <a:ext cx="8034708" cy="6484794"/>
          </a:xfrm>
          <a:prstGeom prst="rect">
            <a:avLst/>
          </a:prstGeom>
        </p:spPr>
        <p:txBody>
          <a:bodyPr anchor="t" rtlCol="false" tIns="0" lIns="0" bIns="0" rIns="0">
            <a:spAutoFit/>
          </a:bodyPr>
          <a:lstStyle/>
          <a:p>
            <a:pPr algn="l" marL="542925" indent="-271462" lvl="1">
              <a:lnSpc>
                <a:spcPts val="4320"/>
              </a:lnSpc>
              <a:buFont typeface="Arial"/>
              <a:buChar char="•"/>
            </a:pPr>
            <a:r>
              <a:rPr lang="en-US" sz="3000">
                <a:solidFill>
                  <a:srgbClr val="FFFFFF"/>
                </a:solidFill>
                <a:latin typeface="Arimo Bold"/>
              </a:rPr>
              <a:t>The combination of IBM Cloud Watson Assistant and IBM Container Registry has numerous real-world applications. From customer support and e-commerce to healthcare and banking, businesses across industries can benefit from these powerful tools to deliver efficient and personalized chatbot experiences.</a:t>
            </a:r>
          </a:p>
        </p:txBody>
      </p:sp>
      <p:sp>
        <p:nvSpPr>
          <p:cNvPr name="Freeform 9" id="9"/>
          <p:cNvSpPr/>
          <p:nvPr/>
        </p:nvSpPr>
        <p:spPr>
          <a:xfrm flipH="false" flipV="false" rot="0">
            <a:off x="2834484" y="2864940"/>
            <a:ext cx="6309516" cy="5312841"/>
          </a:xfrm>
          <a:custGeom>
            <a:avLst/>
            <a:gdLst/>
            <a:ahLst/>
            <a:cxnLst/>
            <a:rect r="r" b="b" t="t" l="l"/>
            <a:pathLst>
              <a:path h="5312841" w="6309516">
                <a:moveTo>
                  <a:pt x="0" y="0"/>
                </a:moveTo>
                <a:lnTo>
                  <a:pt x="6309516" y="0"/>
                </a:lnTo>
                <a:lnTo>
                  <a:pt x="6309516" y="5312841"/>
                </a:lnTo>
                <a:lnTo>
                  <a:pt x="0" y="5312841"/>
                </a:lnTo>
                <a:lnTo>
                  <a:pt x="0" y="0"/>
                </a:lnTo>
                <a:close/>
              </a:path>
            </a:pathLst>
          </a:custGeom>
          <a:blipFill>
            <a:blip r:embed="rId2"/>
            <a:stretch>
              <a:fillRect l="0" t="-9379" r="0" b="-9379"/>
            </a:stretch>
          </a:blipFill>
        </p:spPr>
      </p:sp>
    </p:spTree>
  </p:cSld>
  <p:clrMapOvr>
    <a:masterClrMapping/>
  </p:clrMapOvr>
</p:sld>
</file>

<file path=ppt/slides/slide9.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C2431"/>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0" y="1455429"/>
            <a:ext cx="14676118" cy="1978482"/>
          </a:xfrm>
          <a:prstGeom prst="rect">
            <a:avLst/>
          </a:prstGeom>
        </p:spPr>
        <p:txBody>
          <a:bodyPr anchor="t" rtlCol="false" tIns="0" lIns="0" bIns="0" rIns="0">
            <a:spAutoFit/>
          </a:bodyPr>
          <a:lstStyle/>
          <a:p>
            <a:pPr algn="l">
              <a:lnSpc>
                <a:spcPts val="6480"/>
              </a:lnSpc>
            </a:pPr>
          </a:p>
          <a:p>
            <a:pPr algn="l">
              <a:lnSpc>
                <a:spcPts val="6480"/>
              </a:lnSpc>
            </a:pPr>
            <a:r>
              <a:rPr lang="en-US" sz="5400">
                <a:solidFill>
                  <a:srgbClr val="FFFFFF"/>
                </a:solidFill>
                <a:latin typeface="Arimo Bold"/>
              </a:rPr>
              <a:t>Containerize</a:t>
            </a:r>
            <a:r>
              <a:rPr lang="en-US" sz="5400">
                <a:solidFill>
                  <a:srgbClr val="343541"/>
                </a:solidFill>
                <a:latin typeface="Arimo"/>
              </a:rPr>
              <a:t> </a:t>
            </a:r>
            <a:r>
              <a:rPr lang="en-US" sz="5400">
                <a:solidFill>
                  <a:srgbClr val="FFFFFF"/>
                </a:solidFill>
                <a:latin typeface="Arimo Bold"/>
              </a:rPr>
              <a:t>your</a:t>
            </a:r>
            <a:r>
              <a:rPr lang="en-US" sz="5400">
                <a:solidFill>
                  <a:srgbClr val="343541"/>
                </a:solidFill>
                <a:latin typeface="Arimo"/>
              </a:rPr>
              <a:t> </a:t>
            </a:r>
            <a:r>
              <a:rPr lang="en-US" sz="5400">
                <a:solidFill>
                  <a:srgbClr val="FFFFFF"/>
                </a:solidFill>
                <a:latin typeface="Arimo Bold"/>
              </a:rPr>
              <a:t>application</a:t>
            </a:r>
          </a:p>
          <a:p>
            <a:pPr algn="l">
              <a:lnSpc>
                <a:spcPts val="6480"/>
              </a:lnSpc>
            </a:pPr>
          </a:p>
        </p:txBody>
      </p:sp>
      <p:sp>
        <p:nvSpPr>
          <p:cNvPr name="TextBox 8" id="8"/>
          <p:cNvSpPr txBox="true"/>
          <p:nvPr/>
        </p:nvSpPr>
        <p:spPr>
          <a:xfrm rot="0">
            <a:off x="1805942" y="3429459"/>
            <a:ext cx="8439549" cy="5373537"/>
          </a:xfrm>
          <a:prstGeom prst="rect">
            <a:avLst/>
          </a:prstGeom>
        </p:spPr>
        <p:txBody>
          <a:bodyPr anchor="t" rtlCol="false" tIns="0" lIns="0" bIns="0" rIns="0">
            <a:spAutoFit/>
          </a:bodyPr>
          <a:lstStyle/>
          <a:p>
            <a:pPr algn="l">
              <a:lnSpc>
                <a:spcPts val="6048"/>
              </a:lnSpc>
            </a:pPr>
            <a:r>
              <a:rPr lang="en-US" sz="4200">
                <a:solidFill>
                  <a:srgbClr val="FFFFFF"/>
                </a:solidFill>
                <a:latin typeface="Arimo Bold"/>
              </a:rPr>
              <a:t>Containerizing an application involves creating a container image that encapsulates your program and its dependencies, allowing it to run consistently across different environments.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DAFy7ao1Fso</dc:identifier>
  <dcterms:modified xsi:type="dcterms:W3CDTF">2011-08-01T06:04:30Z</dcterms:modified>
  <cp:revision>1</cp:revision>
  <dc:title>CAD.phase4.pptx</dc:title>
</cp:coreProperties>
</file>

<file path=docProps/thumbnail.jpeg>
</file>